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1999" r:id="rId4"/>
    <p:sldId id="2013" r:id="rId6"/>
    <p:sldId id="2000" r:id="rId7"/>
    <p:sldId id="2001" r:id="rId8"/>
    <p:sldId id="346" r:id="rId9"/>
    <p:sldId id="1706" r:id="rId10"/>
    <p:sldId id="2002" r:id="rId11"/>
    <p:sldId id="2007" r:id="rId12"/>
    <p:sldId id="1446" r:id="rId13"/>
    <p:sldId id="395" r:id="rId14"/>
    <p:sldId id="2009" r:id="rId15"/>
    <p:sldId id="2003" r:id="rId16"/>
    <p:sldId id="362" r:id="rId17"/>
    <p:sldId id="565" r:id="rId18"/>
    <p:sldId id="2034" r:id="rId19"/>
    <p:sldId id="756" r:id="rId20"/>
    <p:sldId id="2010" r:id="rId21"/>
    <p:sldId id="2004" r:id="rId22"/>
    <p:sldId id="771" r:id="rId23"/>
    <p:sldId id="2006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/>
    <p:restoredTop sz="94674"/>
  </p:normalViewPr>
  <p:slideViewPr>
    <p:cSldViewPr snapToGrid="0" showGuides="1">
      <p:cViewPr varScale="1">
        <p:scale>
          <a:sx n="105" d="100"/>
          <a:sy n="105" d="100"/>
        </p:scale>
        <p:origin x="462" y="150"/>
      </p:cViewPr>
      <p:guideLst>
        <p:guide orient="horz" pos="2182"/>
        <p:guide pos="3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1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BBE2-043B-4D7B-AD75-5843EDDDAE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B4BC-0440-4AFA-89B6-051654B61B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300B0-CAA5-4C6E-9F4B-1D0789B563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059D-C730-4F49-9CA5-173BFED95A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3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5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4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8" name="Freeform: Shape 3"/>
          <p:cNvSpPr/>
          <p:nvPr/>
        </p:nvSpPr>
        <p:spPr>
          <a:xfrm>
            <a:off x="9448035" y="4661647"/>
            <a:ext cx="2743966" cy="2196354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Freeform: Shape 3"/>
          <p:cNvSpPr/>
          <p:nvPr/>
        </p:nvSpPr>
        <p:spPr>
          <a:xfrm rot="5400000">
            <a:off x="207487" y="3221511"/>
            <a:ext cx="3429000" cy="3843978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62380" y="2015490"/>
            <a:ext cx="9763760" cy="245554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矩形: 圆角 6"/>
          <p:cNvSpPr/>
          <p:nvPr/>
        </p:nvSpPr>
        <p:spPr>
          <a:xfrm>
            <a:off x="4718598" y="4935744"/>
            <a:ext cx="2829683" cy="443185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答辩人：优设</a:t>
            </a:r>
            <a:r>
              <a: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电子</a:t>
            </a:r>
            <a:endParaRPr lang="zh-CN" altLang="en-US" sz="1600" spc="6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1190625" y="2783840"/>
            <a:ext cx="100139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lvl="0" algn="ctr">
              <a:defRPr/>
            </a:pPr>
            <a:r>
              <a:rPr sz="2800" spc="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  <a:sym typeface="Arial" panose="020B0604020202020204"/>
              </a:rPr>
              <a:t>基于单片机的养牛场远程控制系统</a:t>
            </a:r>
            <a:endParaRPr sz="2800" spc="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字魂35号-经典雅黑" panose="02000000000000000000" pitchFamily="2" charset="-122"/>
              <a:ea typeface="字魂35号-经典雅黑" panose="02000000000000000000" pitchFamily="2" charset="-122"/>
              <a:sym typeface="Arial" panose="020B0604020202020204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1103630" y="534670"/>
            <a:ext cx="1195705" cy="260985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spc="600" dirty="0" err="1">
                <a:solidFill>
                  <a:schemeClr val="bg1"/>
                </a:solidFill>
                <a:latin typeface="Aptos" panose="020B0004020202020204" pitchFamily="34" charset="0"/>
                <a:ea typeface="微软雅黑" panose="020B0503020204020204" pitchFamily="34" charset="-122"/>
                <a:sym typeface="Arial" panose="020B0604020202020204"/>
              </a:rPr>
              <a:t>Tenas</a:t>
            </a:r>
            <a:endParaRPr lang="zh-CN" altLang="en-US" sz="1200" spc="600" dirty="0">
              <a:solidFill>
                <a:schemeClr val="bg1"/>
              </a:solidFill>
              <a:latin typeface="Aptos" panose="020B0004020202020204" pitchFamily="34" charset="0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/>
      <p:bldP spid="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37" name="Group 63"/>
            <p:cNvGrpSpPr/>
            <p:nvPr/>
          </p:nvGrpSpPr>
          <p:grpSpPr>
            <a:xfrm>
              <a:off x="553148" y="534688"/>
              <a:ext cx="3713480" cy="547370"/>
              <a:chOff x="9454548" y="259790"/>
              <a:chExt cx="3713480" cy="5473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40" name="Group 64"/>
              <p:cNvGrpSpPr/>
              <p:nvPr/>
            </p:nvGrpSpPr>
            <p:grpSpPr>
              <a:xfrm>
                <a:off x="9454548" y="259790"/>
                <a:ext cx="3713480" cy="547370"/>
                <a:chOff x="9454548" y="259790"/>
                <a:chExt cx="3713480" cy="547370"/>
              </a:xfrm>
              <a:grpFill/>
            </p:grpSpPr>
            <p:sp>
              <p:nvSpPr>
                <p:cNvPr id="42" name="Rectangle: Rounded Corners 71"/>
                <p:cNvSpPr/>
                <p:nvPr/>
              </p:nvSpPr>
              <p:spPr>
                <a:xfrm>
                  <a:off x="10005093" y="259790"/>
                  <a:ext cx="3162935" cy="5473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3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1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8" name="文本框 49"/>
            <p:cNvSpPr txBox="1"/>
            <p:nvPr/>
          </p:nvSpPr>
          <p:spPr>
            <a:xfrm>
              <a:off x="1331963" y="647116"/>
              <a:ext cx="2426970" cy="340995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步进电机电路分析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813822" y="5152152"/>
            <a:ext cx="8951833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这是步进电机驱动电路，其工作原理是：主控芯片输出的控制信号传输至驱动芯片，驱动芯片对信号进行放大等处理后，输出到步进电机，使步进电机按照设定的步距角和方向转动，实现精确的位置控制和角度控制。</a:t>
            </a:r>
            <a:endParaRPr lang="zh-CN" altLang="en-US" dirty="0"/>
          </a:p>
        </p:txBody>
      </p:sp>
      <p:pic>
        <p:nvPicPr>
          <p:cNvPr id="2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635" y="1383030"/>
            <a:ext cx="34671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37" name="Group 63"/>
            <p:cNvGrpSpPr/>
            <p:nvPr/>
          </p:nvGrpSpPr>
          <p:grpSpPr>
            <a:xfrm>
              <a:off x="553148" y="534688"/>
              <a:ext cx="4109720" cy="547370"/>
              <a:chOff x="9454548" y="259790"/>
              <a:chExt cx="4109720" cy="5473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40" name="Group 64"/>
              <p:cNvGrpSpPr/>
              <p:nvPr/>
            </p:nvGrpSpPr>
            <p:grpSpPr>
              <a:xfrm>
                <a:off x="9454548" y="259790"/>
                <a:ext cx="4109720" cy="547370"/>
                <a:chOff x="9454548" y="259790"/>
                <a:chExt cx="4109720" cy="547370"/>
              </a:xfrm>
              <a:grpFill/>
            </p:grpSpPr>
            <p:sp>
              <p:nvSpPr>
                <p:cNvPr id="42" name="Rectangle: Rounded Corners 71"/>
                <p:cNvSpPr/>
                <p:nvPr/>
              </p:nvSpPr>
              <p:spPr>
                <a:xfrm>
                  <a:off x="10005093" y="259790"/>
                  <a:ext cx="3559175" cy="5473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43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41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8" name="文本框 49"/>
            <p:cNvSpPr txBox="1"/>
            <p:nvPr/>
          </p:nvSpPr>
          <p:spPr>
            <a:xfrm>
              <a:off x="1670114" y="647369"/>
              <a:ext cx="2280285" cy="340995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63930"/>
              <a:r>
                <a:rPr lang="en-US" altLang="zh-CN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MOS</a:t>
              </a:r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管电路分析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670050" y="4384040"/>
            <a:ext cx="8375015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MOS管控制输出电路，核心是N-MOS管Q2。原理是：PA4输入控制信号，通过电阻R8、R12构成的分压与驱动电路，控制Q2的导通与截止。导通时，+5V经H1接口、D1（续流保护）、Q2形成通路，可驱动外接负载；截止时，通路断开。LED2用于状态指示，电路通过MOS管的开关特性，实现对大电流负载的精准、高效控制。优势在于，MOS管开关速度快，能快速响应控制信号；驱动能力强，可适配多种负载；搭配续流二极管D1，保护电路免受反向电压冲击，提升系统稳定性与可靠性，适配智能养殖场景下的设备控制需求。其他的电路同理。</a:t>
            </a:r>
            <a:endParaRPr dirty="0"/>
          </a:p>
        </p:txBody>
      </p:sp>
      <p:pic>
        <p:nvPicPr>
          <p:cNvPr id="6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6160" y="1790065"/>
            <a:ext cx="6841490" cy="208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/>
          <p:cNvSpPr/>
          <p:nvPr/>
        </p:nvSpPr>
        <p:spPr>
          <a:xfrm>
            <a:off x="7745506" y="2384612"/>
            <a:ext cx="4446495" cy="4473389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Freeform: Shape 3"/>
          <p:cNvSpPr/>
          <p:nvPr/>
        </p:nvSpPr>
        <p:spPr>
          <a:xfrm rot="5400000">
            <a:off x="78970" y="5473930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1411207"/>
            <a:ext cx="4141694" cy="41416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76300" dist="215900" dir="5400000" sx="91000" sy="91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7436199" y="2697224"/>
            <a:ext cx="1461295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1500" b="1">
                <a:solidFill>
                  <a:srgbClr val="FFFFFF"/>
                </a:solidFill>
                <a:latin typeface="A思源黑体—03"/>
                <a:ea typeface="A思源黑体—03"/>
                <a:cs typeface="A思源黑体—03"/>
                <a:sym typeface="A思源黑体—03"/>
              </a:defRPr>
            </a:lvl1pPr>
          </a:lstStyle>
          <a:p>
            <a:r>
              <a:rPr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</a:t>
            </a:r>
            <a:r>
              <a:rPr lang="en-US"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endParaRPr sz="960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22"/>
          <p:cNvSpPr txBox="1"/>
          <p:nvPr/>
        </p:nvSpPr>
        <p:spPr>
          <a:xfrm>
            <a:off x="1339445" y="2384612"/>
            <a:ext cx="4042130" cy="132343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219200">
              <a:defRPr sz="4800" b="1" spc="400">
                <a:solidFill>
                  <a:srgbClr val="404040"/>
                </a:solidFill>
                <a:latin typeface="A思源黑体—06"/>
                <a:ea typeface="A思源黑体—06"/>
                <a:cs typeface="A思源黑体—06"/>
                <a:sym typeface="A思源黑体—06"/>
              </a:defRPr>
            </a:lvl1pPr>
          </a:lstStyle>
          <a:p>
            <a:pPr algn="l"/>
            <a:r>
              <a:rPr lang="zh-CN" altLang="en-US" sz="40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软件设计及调试</a:t>
            </a:r>
            <a:endParaRPr lang="zh-CN" altLang="en-US" sz="4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l"/>
            <a:endParaRPr sz="4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1339445" y="3252609"/>
            <a:ext cx="4106493" cy="10233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1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、开发软件介绍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、流程图简要介绍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0" marR="0" lvl="0" indent="0" algn="l" defTabSz="12179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3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、实物演示简单介绍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10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1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1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p31"/>
          <p:cNvSpPr/>
          <p:nvPr/>
        </p:nvSpPr>
        <p:spPr>
          <a:xfrm>
            <a:off x="8053755" y="211014"/>
            <a:ext cx="3886200" cy="3140754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1"/>
            <a:stretch>
              <a:fillRect l="-12864" r="-12864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微软雅黑" panose="020B0503020204020204" pitchFamily="34" charset="-122"/>
              <a:cs typeface="Calibri" panose="020F0502020204030204"/>
              <a:sym typeface="Arial" panose="020B0604020202020204"/>
            </a:endParaRPr>
          </a:p>
        </p:txBody>
      </p:sp>
      <p:sp>
        <p:nvSpPr>
          <p:cNvPr id="3" name="Google Shape;235;p31"/>
          <p:cNvSpPr/>
          <p:nvPr/>
        </p:nvSpPr>
        <p:spPr>
          <a:xfrm>
            <a:off x="8053755" y="3506231"/>
            <a:ext cx="3886200" cy="3140754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2"/>
            <a:stretch>
              <a:fillRect t="-60342" b="-60342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微软雅黑" panose="020B0503020204020204" pitchFamily="34" charset="-122"/>
              <a:cs typeface="Calibri" panose="020F0502020204030204"/>
              <a:sym typeface="Arial" panose="020B0604020202020204"/>
            </a:endParaRPr>
          </a:p>
        </p:txBody>
      </p:sp>
      <p:sp>
        <p:nvSpPr>
          <p:cNvPr id="4" name="Right Triangle 43"/>
          <p:cNvSpPr/>
          <p:nvPr/>
        </p:nvSpPr>
        <p:spPr>
          <a:xfrm rot="16200000" flipV="1">
            <a:off x="0" y="5484944"/>
            <a:ext cx="1365813" cy="13658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1099384" y="1566764"/>
            <a:ext cx="2889251" cy="492443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/>
              </a:rPr>
              <a:t>开发软件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9185" y="2808605"/>
            <a:ext cx="6096000" cy="377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Keil 5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程序编程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01345" y="2506980"/>
            <a:ext cx="5796280" cy="299847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在主程序中：首先对各个模块进行初始化，随后进入while主循环，在主循环中，首先进入第一个函数按键函数，通过相关按键进行相应的处理操作如切换界面、设置阈值；紧接着进入第二个函数监测函数，获取温湿度值、光照强度、重量、二氧化碳浓度等；显示函数显则是通过OLED显示实时显示所检测到的环境参数数据环境温湿度、光照强度、重量、二氧化碳浓度、设备状态以及显示喂食量、喂水量、喂食时间等参数设置和设置阈值界面；然后是第四个函数，处理函数，根据传感器获取的数据执行器执行相应的操作。最后一个是WIFI接收函数，通过WIFI将获取数据上传云平台远程监控和控制。</a:t>
            </a:r>
            <a:endParaRPr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Rectangle: Rounded Corners 12"/>
          <p:cNvSpPr/>
          <p:nvPr/>
        </p:nvSpPr>
        <p:spPr>
          <a:xfrm>
            <a:off x="601566" y="6032368"/>
            <a:ext cx="1136073" cy="2909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Main  </a:t>
            </a:r>
            <a:r>
              <a:rPr lang="zh-CN" altLang="en-US" sz="105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函数</a:t>
            </a:r>
            <a:endParaRPr lang="en-US" sz="105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28" name="Group 63"/>
            <p:cNvGrpSpPr/>
            <p:nvPr/>
          </p:nvGrpSpPr>
          <p:grpSpPr>
            <a:xfrm>
              <a:off x="553148" y="534688"/>
              <a:ext cx="3253392" cy="547070"/>
              <a:chOff x="9454548" y="259790"/>
              <a:chExt cx="3253392" cy="5470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31" name="Group 64"/>
              <p:cNvGrpSpPr/>
              <p:nvPr/>
            </p:nvGrpSpPr>
            <p:grpSpPr>
              <a:xfrm>
                <a:off x="9454548" y="259790"/>
                <a:ext cx="3253392" cy="547070"/>
                <a:chOff x="9454548" y="259790"/>
                <a:chExt cx="3253392" cy="547070"/>
              </a:xfrm>
              <a:grpFill/>
            </p:grpSpPr>
            <p:sp>
              <p:nvSpPr>
                <p:cNvPr id="33" name="Rectangle: Rounded Corners 71"/>
                <p:cNvSpPr/>
                <p:nvPr/>
              </p:nvSpPr>
              <p:spPr>
                <a:xfrm>
                  <a:off x="10004830" y="259790"/>
                  <a:ext cx="2703110" cy="5470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4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2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29" name="文本框 49"/>
            <p:cNvSpPr txBox="1"/>
            <p:nvPr/>
          </p:nvSpPr>
          <p:spPr>
            <a:xfrm>
              <a:off x="1370267" y="621035"/>
              <a:ext cx="2169651" cy="343597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流程图简要介绍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0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aphicFrame>
        <p:nvGraphicFramePr>
          <p:cNvPr id="2" name="对象 -2147482623"/>
          <p:cNvGraphicFramePr/>
          <p:nvPr>
            <p:custDataLst>
              <p:tags r:id="rId1"/>
            </p:custDataLst>
          </p:nvPr>
        </p:nvGraphicFramePr>
        <p:xfrm>
          <a:off x="7635240" y="204470"/>
          <a:ext cx="1609090" cy="644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995805" imgH="8278495" progId="Visio.Drawing.15">
                  <p:embed/>
                </p:oleObj>
              </mc:Choice>
              <mc:Fallback>
                <p:oleObj name="" r:id="rId2" imgW="1995805" imgH="8278495" progId="Visio.Drawing.15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35240" y="204470"/>
                        <a:ext cx="1609090" cy="64490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23" name="Group 63"/>
            <p:cNvGrpSpPr/>
            <p:nvPr/>
          </p:nvGrpSpPr>
          <p:grpSpPr>
            <a:xfrm>
              <a:off x="553148" y="534688"/>
              <a:ext cx="3253392" cy="547070"/>
              <a:chOff x="9454548" y="259790"/>
              <a:chExt cx="3253392" cy="5470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32" name="Group 64"/>
              <p:cNvGrpSpPr/>
              <p:nvPr/>
            </p:nvGrpSpPr>
            <p:grpSpPr>
              <a:xfrm>
                <a:off x="9454548" y="259790"/>
                <a:ext cx="3253392" cy="547070"/>
                <a:chOff x="9454548" y="259790"/>
                <a:chExt cx="3253392" cy="547070"/>
              </a:xfrm>
              <a:grpFill/>
            </p:grpSpPr>
            <p:sp>
              <p:nvSpPr>
                <p:cNvPr id="34" name="Rectangle: Rounded Corners 71"/>
                <p:cNvSpPr/>
                <p:nvPr/>
              </p:nvSpPr>
              <p:spPr>
                <a:xfrm>
                  <a:off x="10004830" y="259790"/>
                  <a:ext cx="2703110" cy="5470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5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3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0" name="文本框 49"/>
            <p:cNvSpPr txBox="1"/>
            <p:nvPr/>
          </p:nvSpPr>
          <p:spPr>
            <a:xfrm>
              <a:off x="1452182" y="621035"/>
              <a:ext cx="2147570" cy="587375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总体实物构成图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  <a:p>
              <a:pPr algn="l" defTabSz="963930"/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1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1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89680" y="1606550"/>
            <a:ext cx="4612640" cy="36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51774" y="545183"/>
            <a:ext cx="11640226" cy="6312817"/>
            <a:chOff x="553148" y="545183"/>
            <a:chExt cx="11640226" cy="6312817"/>
          </a:xfrm>
        </p:grpSpPr>
        <p:grpSp>
          <p:nvGrpSpPr>
            <p:cNvPr id="23" name="Group 63"/>
            <p:cNvGrpSpPr/>
            <p:nvPr/>
          </p:nvGrpSpPr>
          <p:grpSpPr>
            <a:xfrm>
              <a:off x="553148" y="545183"/>
              <a:ext cx="3317240" cy="547370"/>
              <a:chOff x="9454548" y="270285"/>
              <a:chExt cx="3317240" cy="5473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32" name="Group 64"/>
              <p:cNvGrpSpPr/>
              <p:nvPr/>
            </p:nvGrpSpPr>
            <p:grpSpPr>
              <a:xfrm>
                <a:off x="9454548" y="270285"/>
                <a:ext cx="3317240" cy="547370"/>
                <a:chOff x="9454548" y="270285"/>
                <a:chExt cx="3317240" cy="547370"/>
              </a:xfrm>
              <a:grpFill/>
            </p:grpSpPr>
            <p:sp>
              <p:nvSpPr>
                <p:cNvPr id="34" name="Rectangle: Rounded Corners 71"/>
                <p:cNvSpPr/>
                <p:nvPr/>
              </p:nvSpPr>
              <p:spPr>
                <a:xfrm>
                  <a:off x="9950483" y="270285"/>
                  <a:ext cx="2821305" cy="5473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5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3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0" name="文本框 49"/>
            <p:cNvSpPr txBox="1"/>
            <p:nvPr/>
          </p:nvSpPr>
          <p:spPr>
            <a:xfrm>
              <a:off x="1163930" y="647277"/>
              <a:ext cx="2706370" cy="340995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数据</a:t>
              </a:r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</a:rPr>
                <a:t>检测功能展示图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2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46475" y="1769745"/>
            <a:ext cx="4587875" cy="3980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23" name="Group 63"/>
            <p:cNvGrpSpPr/>
            <p:nvPr/>
          </p:nvGrpSpPr>
          <p:grpSpPr>
            <a:xfrm>
              <a:off x="553148" y="534688"/>
              <a:ext cx="3202305" cy="528955"/>
              <a:chOff x="9454548" y="259790"/>
              <a:chExt cx="3202305" cy="528955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32" name="Group 64"/>
              <p:cNvGrpSpPr/>
              <p:nvPr/>
            </p:nvGrpSpPr>
            <p:grpSpPr>
              <a:xfrm>
                <a:off x="9454548" y="259790"/>
                <a:ext cx="3202305" cy="528955"/>
                <a:chOff x="9454548" y="259790"/>
                <a:chExt cx="3202305" cy="528955"/>
              </a:xfrm>
              <a:grpFill/>
            </p:grpSpPr>
            <p:sp>
              <p:nvSpPr>
                <p:cNvPr id="34" name="Rectangle: Rounded Corners 71"/>
                <p:cNvSpPr/>
                <p:nvPr/>
              </p:nvSpPr>
              <p:spPr>
                <a:xfrm>
                  <a:off x="9919368" y="259790"/>
                  <a:ext cx="2737485" cy="52895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5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3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0" name="文本框 49"/>
            <p:cNvSpPr txBox="1"/>
            <p:nvPr/>
          </p:nvSpPr>
          <p:spPr>
            <a:xfrm>
              <a:off x="1277048" y="647083"/>
              <a:ext cx="2219960" cy="340995"/>
            </a:xfrm>
            <a:prstGeom prst="rect">
              <a:avLst/>
            </a:prstGeom>
            <a:noFill/>
          </p:spPr>
          <p:txBody>
            <a:bodyPr wrap="squar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l"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阈值设置功能</a:t>
              </a:r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图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1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3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6945" y="1520190"/>
            <a:ext cx="5123180" cy="437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/>
          <p:cNvSpPr/>
          <p:nvPr/>
        </p:nvSpPr>
        <p:spPr>
          <a:xfrm>
            <a:off x="7745506" y="2384612"/>
            <a:ext cx="4446495" cy="4473389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Freeform: Shape 3"/>
          <p:cNvSpPr/>
          <p:nvPr/>
        </p:nvSpPr>
        <p:spPr>
          <a:xfrm rot="5400000">
            <a:off x="78970" y="5473930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1411207"/>
            <a:ext cx="4141694" cy="41416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76300" dist="215900" dir="5400000" sx="91000" sy="91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7436199" y="2697224"/>
            <a:ext cx="1461295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1500" b="1">
                <a:solidFill>
                  <a:srgbClr val="FFFFFF"/>
                </a:solidFill>
                <a:latin typeface="A思源黑体—03"/>
                <a:ea typeface="A思源黑体—03"/>
                <a:cs typeface="A思源黑体—03"/>
                <a:sym typeface="A思源黑体—03"/>
              </a:defRPr>
            </a:lvl1pPr>
          </a:lstStyle>
          <a:p>
            <a:r>
              <a:rPr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</a:t>
            </a:r>
            <a:r>
              <a:rPr lang="en-US"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4</a:t>
            </a:r>
            <a:endParaRPr sz="960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22"/>
          <p:cNvSpPr txBox="1"/>
          <p:nvPr/>
        </p:nvSpPr>
        <p:spPr>
          <a:xfrm>
            <a:off x="1597178" y="3075057"/>
            <a:ext cx="3235669" cy="70788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 defTabSz="1219200">
              <a:defRPr sz="4800" b="1" spc="400">
                <a:solidFill>
                  <a:srgbClr val="404040"/>
                </a:solidFill>
                <a:latin typeface="A思源黑体—06"/>
                <a:ea typeface="A思源黑体—06"/>
                <a:cs typeface="A思源黑体—06"/>
                <a:sym typeface="A思源黑体—06"/>
              </a:defRPr>
            </a:lvl1pPr>
          </a:lstStyle>
          <a:p>
            <a:r>
              <a:rPr lang="zh-CN" altLang="en-US" sz="40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总结与展望</a:t>
            </a:r>
            <a:endParaRPr lang="zh-CN" altLang="en-US" sz="4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10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1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1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4" name="文本框 9"/>
          <p:cNvSpPr txBox="1"/>
          <p:nvPr/>
        </p:nvSpPr>
        <p:spPr>
          <a:xfrm>
            <a:off x="6192449" y="534687"/>
            <a:ext cx="5211876" cy="4154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pt-BR" altLang="zh-CN" sz="105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Etiam porta sem malesuada magna mollis euismod. Cum sociis natoque penatibus et magnis dis parturient montes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7;p33"/>
          <p:cNvSpPr/>
          <p:nvPr/>
        </p:nvSpPr>
        <p:spPr>
          <a:xfrm>
            <a:off x="2207919" y="4082304"/>
            <a:ext cx="289508" cy="210020"/>
          </a:xfrm>
          <a:custGeom>
            <a:avLst/>
            <a:gdLst/>
            <a:ahLst/>
            <a:cxnLst/>
            <a:rect l="l" t="t" r="r" b="b"/>
            <a:pathLst>
              <a:path w="346" h="251" extrusionOk="0">
                <a:moveTo>
                  <a:pt x="173" y="251"/>
                </a:moveTo>
                <a:lnTo>
                  <a:pt x="346" y="0"/>
                </a:lnTo>
                <a:lnTo>
                  <a:pt x="0" y="0"/>
                </a:lnTo>
                <a:lnTo>
                  <a:pt x="173" y="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 panose="020F0502020204030204"/>
              <a:buNone/>
            </a:pPr>
            <a:endParaRPr sz="1600" b="0" i="0" u="none" strike="noStrike" cap="none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Lato" panose="020F0502020204030203"/>
              <a:sym typeface="Arial" panose="020B0604020202020204"/>
            </a:endParaRPr>
          </a:p>
        </p:txBody>
      </p:sp>
      <p:grpSp>
        <p:nvGrpSpPr>
          <p:cNvPr id="6" name="Google Shape;259;p33"/>
          <p:cNvGrpSpPr/>
          <p:nvPr/>
        </p:nvGrpSpPr>
        <p:grpSpPr>
          <a:xfrm>
            <a:off x="1306329" y="2194633"/>
            <a:ext cx="2467836" cy="1558088"/>
            <a:chOff x="1204073" y="2331698"/>
            <a:chExt cx="2467836" cy="1558088"/>
          </a:xfrm>
        </p:grpSpPr>
        <p:grpSp>
          <p:nvGrpSpPr>
            <p:cNvPr id="7" name="Google Shape;260;p33"/>
            <p:cNvGrpSpPr/>
            <p:nvPr/>
          </p:nvGrpSpPr>
          <p:grpSpPr>
            <a:xfrm>
              <a:off x="1204073" y="2331698"/>
              <a:ext cx="2467836" cy="1558088"/>
              <a:chOff x="1341345" y="2331698"/>
              <a:chExt cx="2467836" cy="1558088"/>
            </a:xfrm>
          </p:grpSpPr>
          <p:sp>
            <p:nvSpPr>
              <p:cNvPr id="9" name="Google Shape;261;p33"/>
              <p:cNvSpPr/>
              <p:nvPr/>
            </p:nvSpPr>
            <p:spPr>
              <a:xfrm>
                <a:off x="1608010" y="2331698"/>
                <a:ext cx="1558087" cy="1558088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599" extrusionOk="0">
                    <a:moveTo>
                      <a:pt x="799" y="0"/>
                    </a:moveTo>
                    <a:cubicBezTo>
                      <a:pt x="358" y="0"/>
                      <a:pt x="0" y="358"/>
                      <a:pt x="0" y="800"/>
                    </a:cubicBezTo>
                    <a:cubicBezTo>
                      <a:pt x="0" y="1241"/>
                      <a:pt x="358" y="1599"/>
                      <a:pt x="799" y="1599"/>
                    </a:cubicBezTo>
                    <a:cubicBezTo>
                      <a:pt x="1241" y="1599"/>
                      <a:pt x="1598" y="1241"/>
                      <a:pt x="1598" y="800"/>
                    </a:cubicBezTo>
                    <a:cubicBezTo>
                      <a:pt x="1598" y="358"/>
                      <a:pt x="1241" y="0"/>
                      <a:pt x="799" y="0"/>
                    </a:cubicBezTo>
                    <a:moveTo>
                      <a:pt x="799" y="1405"/>
                    </a:moveTo>
                    <a:cubicBezTo>
                      <a:pt x="465" y="1405"/>
                      <a:pt x="194" y="1134"/>
                      <a:pt x="194" y="800"/>
                    </a:cubicBezTo>
                    <a:cubicBezTo>
                      <a:pt x="194" y="465"/>
                      <a:pt x="465" y="194"/>
                      <a:pt x="799" y="194"/>
                    </a:cubicBezTo>
                    <a:cubicBezTo>
                      <a:pt x="1134" y="194"/>
                      <a:pt x="1405" y="465"/>
                      <a:pt x="1405" y="800"/>
                    </a:cubicBezTo>
                    <a:cubicBezTo>
                      <a:pt x="1405" y="1134"/>
                      <a:pt x="1134" y="1405"/>
                      <a:pt x="799" y="140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  <p:sp>
            <p:nvSpPr>
              <p:cNvPr id="10" name="Google Shape;262;p33"/>
              <p:cNvSpPr/>
              <p:nvPr/>
            </p:nvSpPr>
            <p:spPr>
              <a:xfrm>
                <a:off x="1370329" y="3700580"/>
                <a:ext cx="2438852" cy="18920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  <p:sp>
            <p:nvSpPr>
              <p:cNvPr id="11" name="Google Shape;263;p33"/>
              <p:cNvSpPr/>
              <p:nvPr/>
            </p:nvSpPr>
            <p:spPr>
              <a:xfrm>
                <a:off x="1371599" y="3700580"/>
                <a:ext cx="2063701" cy="189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  <p:sp>
            <p:nvSpPr>
              <p:cNvPr id="12" name="Google Shape;264;p33"/>
              <p:cNvSpPr/>
              <p:nvPr/>
            </p:nvSpPr>
            <p:spPr>
              <a:xfrm>
                <a:off x="2402926" y="3452963"/>
                <a:ext cx="683171" cy="24761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54" extrusionOk="0">
                    <a:moveTo>
                      <a:pt x="701" y="0"/>
                    </a:moveTo>
                    <a:cubicBezTo>
                      <a:pt x="476" y="0"/>
                      <a:pt x="476" y="0"/>
                      <a:pt x="476" y="0"/>
                    </a:cubicBezTo>
                    <a:cubicBezTo>
                      <a:pt x="468" y="11"/>
                      <a:pt x="460" y="22"/>
                      <a:pt x="451" y="33"/>
                    </a:cubicBezTo>
                    <a:cubicBezTo>
                      <a:pt x="343" y="164"/>
                      <a:pt x="182" y="249"/>
                      <a:pt x="0" y="254"/>
                    </a:cubicBezTo>
                    <a:cubicBezTo>
                      <a:pt x="505" y="254"/>
                      <a:pt x="505" y="254"/>
                      <a:pt x="505" y="254"/>
                    </a:cubicBezTo>
                    <a:cubicBezTo>
                      <a:pt x="586" y="184"/>
                      <a:pt x="653" y="97"/>
                      <a:pt x="70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  <p:sp>
            <p:nvSpPr>
              <p:cNvPr id="13" name="Google Shape;265;p33"/>
              <p:cNvSpPr/>
              <p:nvPr/>
            </p:nvSpPr>
            <p:spPr>
              <a:xfrm>
                <a:off x="2387688" y="3700580"/>
                <a:ext cx="507934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120000" extrusionOk="0">
                    <a:moveTo>
                      <a:pt x="521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1" y="0"/>
                      <a:pt x="5" y="0"/>
                      <a:pt x="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</a:path>
                </a:pathLst>
              </a:custGeom>
              <a:solidFill>
                <a:srgbClr val="3D3D3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  <p:sp>
            <p:nvSpPr>
              <p:cNvPr id="14" name="Google Shape;266;p33"/>
              <p:cNvSpPr/>
              <p:nvPr/>
            </p:nvSpPr>
            <p:spPr>
              <a:xfrm>
                <a:off x="1341345" y="3889786"/>
                <a:ext cx="104507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0000" extrusionOk="0">
                    <a:moveTo>
                      <a:pt x="106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73" y="0"/>
                      <a:pt x="1073" y="0"/>
                      <a:pt x="1073" y="0"/>
                    </a:cubicBezTo>
                    <a:cubicBezTo>
                      <a:pt x="1070" y="0"/>
                      <a:pt x="1068" y="0"/>
                      <a:pt x="1065" y="0"/>
                    </a:cubicBezTo>
                  </a:path>
                </a:pathLst>
              </a:custGeom>
              <a:solidFill>
                <a:srgbClr val="7D7D7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  <p:sp>
            <p:nvSpPr>
              <p:cNvPr id="15" name="Google Shape;267;p33"/>
              <p:cNvSpPr/>
              <p:nvPr/>
            </p:nvSpPr>
            <p:spPr>
              <a:xfrm>
                <a:off x="1371600" y="3700580"/>
                <a:ext cx="1007200" cy="189206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94" extrusionOk="0">
                    <a:moveTo>
                      <a:pt x="5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1065" y="194"/>
                      <a:pt x="1065" y="194"/>
                      <a:pt x="1065" y="194"/>
                    </a:cubicBezTo>
                    <a:cubicBezTo>
                      <a:pt x="869" y="192"/>
                      <a:pt x="690" y="119"/>
                      <a:pt x="55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 panose="020F0502020204030204"/>
                  <a:buNone/>
                </a:pPr>
                <a:endParaRPr sz="1600" b="0" i="0" u="none" strike="noStrike" cap="none">
                  <a:solidFill>
                    <a:srgbClr val="000000"/>
                  </a:solidFill>
                  <a:latin typeface="Arial" panose="020B0604020202020204"/>
                  <a:ea typeface="微软雅黑" panose="020B0503020204020204" pitchFamily="34" charset="-122"/>
                  <a:cs typeface="Lato" panose="020F0502020204030203"/>
                  <a:sym typeface="Arial" panose="020B0604020202020204"/>
                </a:endParaRPr>
              </a:p>
            </p:txBody>
          </p:sp>
        </p:grpSp>
        <p:sp>
          <p:nvSpPr>
            <p:cNvPr id="8" name="Google Shape;268;p33"/>
            <p:cNvSpPr/>
            <p:nvPr/>
          </p:nvSpPr>
          <p:spPr>
            <a:xfrm>
              <a:off x="2037519" y="2895282"/>
              <a:ext cx="423256" cy="4232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4236" y="10309"/>
                  </a:moveTo>
                  <a:lnTo>
                    <a:pt x="12694" y="10309"/>
                  </a:lnTo>
                  <a:cubicBezTo>
                    <a:pt x="12516" y="9622"/>
                    <a:pt x="11979" y="9084"/>
                    <a:pt x="11291" y="8906"/>
                  </a:cubicBezTo>
                  <a:lnTo>
                    <a:pt x="11291" y="5400"/>
                  </a:lnTo>
                  <a:cubicBezTo>
                    <a:pt x="11291" y="5129"/>
                    <a:pt x="11071" y="4909"/>
                    <a:pt x="10800" y="4909"/>
                  </a:cubicBezTo>
                  <a:cubicBezTo>
                    <a:pt x="10529" y="4909"/>
                    <a:pt x="10309" y="5129"/>
                    <a:pt x="10309" y="5400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4236" y="11291"/>
                  </a:lnTo>
                  <a:cubicBezTo>
                    <a:pt x="14507" y="11291"/>
                    <a:pt x="14727" y="11072"/>
                    <a:pt x="14727" y="10800"/>
                  </a:cubicBezTo>
                  <a:cubicBezTo>
                    <a:pt x="14727" y="10529"/>
                    <a:pt x="14507" y="10309"/>
                    <a:pt x="14236" y="10309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0800" y="18655"/>
                  </a:moveTo>
                  <a:cubicBezTo>
                    <a:pt x="6462" y="18655"/>
                    <a:pt x="2945" y="15138"/>
                    <a:pt x="2945" y="10800"/>
                  </a:cubicBezTo>
                  <a:cubicBezTo>
                    <a:pt x="2945" y="6462"/>
                    <a:pt x="6462" y="2945"/>
                    <a:pt x="10800" y="2945"/>
                  </a:cubicBezTo>
                  <a:cubicBezTo>
                    <a:pt x="15138" y="2945"/>
                    <a:pt x="18655" y="6462"/>
                    <a:pt x="18655" y="10800"/>
                  </a:cubicBezTo>
                  <a:cubicBezTo>
                    <a:pt x="18655" y="15138"/>
                    <a:pt x="15138" y="18655"/>
                    <a:pt x="10800" y="18655"/>
                  </a:cubicBezTo>
                  <a:moveTo>
                    <a:pt x="10800" y="1964"/>
                  </a:moveTo>
                  <a:cubicBezTo>
                    <a:pt x="5920" y="1964"/>
                    <a:pt x="1964" y="5920"/>
                    <a:pt x="1964" y="10800"/>
                  </a:cubicBezTo>
                  <a:cubicBezTo>
                    <a:pt x="1964" y="15680"/>
                    <a:pt x="5920" y="19636"/>
                    <a:pt x="10800" y="19636"/>
                  </a:cubicBezTo>
                  <a:cubicBezTo>
                    <a:pt x="15680" y="19636"/>
                    <a:pt x="19636" y="15680"/>
                    <a:pt x="19636" y="10800"/>
                  </a:cubicBezTo>
                  <a:cubicBezTo>
                    <a:pt x="19636" y="5920"/>
                    <a:pt x="15680" y="1964"/>
                    <a:pt x="10800" y="196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Gill Sans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Lato" panose="020F0502020204030203"/>
                <a:sym typeface="Arial" panose="020B0604020202020204"/>
              </a:endParaRPr>
            </a:p>
          </p:txBody>
        </p:sp>
      </p:grpSp>
      <p:sp>
        <p:nvSpPr>
          <p:cNvPr id="47" name="Rectangle 30"/>
          <p:cNvSpPr/>
          <p:nvPr/>
        </p:nvSpPr>
        <p:spPr>
          <a:xfrm>
            <a:off x="1797713" y="4462097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/>
              </a:rPr>
              <a:t>展望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55" name="Group 63"/>
            <p:cNvGrpSpPr/>
            <p:nvPr/>
          </p:nvGrpSpPr>
          <p:grpSpPr>
            <a:xfrm>
              <a:off x="553148" y="534688"/>
              <a:ext cx="3253392" cy="547070"/>
              <a:chOff x="9454548" y="259790"/>
              <a:chExt cx="3253392" cy="5470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58" name="Group 64"/>
              <p:cNvGrpSpPr/>
              <p:nvPr/>
            </p:nvGrpSpPr>
            <p:grpSpPr>
              <a:xfrm>
                <a:off x="9454548" y="259790"/>
                <a:ext cx="3253392" cy="547070"/>
                <a:chOff x="9454548" y="259790"/>
                <a:chExt cx="3253392" cy="547070"/>
              </a:xfrm>
              <a:grpFill/>
            </p:grpSpPr>
            <p:sp>
              <p:nvSpPr>
                <p:cNvPr id="60" name="Rectangle: Rounded Corners 71"/>
                <p:cNvSpPr/>
                <p:nvPr/>
              </p:nvSpPr>
              <p:spPr>
                <a:xfrm>
                  <a:off x="10004830" y="259790"/>
                  <a:ext cx="2703110" cy="5470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61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59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56" name="文本框 49"/>
            <p:cNvSpPr txBox="1"/>
            <p:nvPr/>
          </p:nvSpPr>
          <p:spPr>
            <a:xfrm>
              <a:off x="1525842" y="621035"/>
              <a:ext cx="1605394" cy="343597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总结与展望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57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687661" y="2758513"/>
            <a:ext cx="6115050" cy="203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该基于单片机的养牛场远程控制系统功能多维度，能实现环境与投喂监测、数据呈现及远程自动化管理。但存在数据处理简单、通信不稳、扩展性不足等问题。对此可引入算法、增强信号、优化架构来改进。展望未来，借助物联网等技术发展，有望与更多先进技术融合，实现对牛群健康精准监测预警，还能对接供应链管理系统，推动养牛业全产业链智能化升级，提升发展质量与效益。 </a:t>
            </a:r>
            <a:endParaRPr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"/>
          <p:cNvSpPr/>
          <p:nvPr/>
        </p:nvSpPr>
        <p:spPr>
          <a:xfrm rot="5400000">
            <a:off x="78970" y="5473930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1103630" y="875665"/>
            <a:ext cx="9530715" cy="5544820"/>
          </a:xfrm>
          <a:prstGeom prst="rect">
            <a:avLst/>
          </a:prstGeom>
          <a:noFill/>
        </p:spPr>
        <p:txBody>
          <a:bodyPr wrap="square" lIns="91423" tIns="45712" rIns="91423" bIns="45712" rtlCol="0">
            <a:no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本设计是基于单片机的养牛场远程控制系统，主要实现以下功能：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通过温度传感器检测环境温度，当温度低于阈值，自动加热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通过超声波传感器检测水位，当水位低于阈值，自动加水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通过烟雾传感器检测烟雾浓度，当大于阈值，自动开启风扇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通过光照传感器检测光照强度，当光照低于阈值，自动开灯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通过步进电机实现定时喂食，通过重量传感器检测喂食量，当喂食量超过阈值，自动停止喂食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通过湿度传感器检测环境湿度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通过按键可以设置阈值和定时喂食时间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通过OLED可以温湿度、水位、光照、喂食量和二氧化碳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通过WiFi模块连接手机，通过手机实现远程监测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题目扩展：基于物联网的智能鸡舍系统，基于物联网的家禽养殖系统设计，基于STM32的智能智能养猪系统</a:t>
            </a:r>
            <a:endParaRPr sz="14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10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1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1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3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5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/>
                </a:endParaRPr>
              </a:p>
            </p:txBody>
          </p:sp>
        </p:grpSp>
        <p:sp>
          <p:nvSpPr>
            <p:cNvPr id="4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/>
              </a:endParaRPr>
            </a:p>
          </p:txBody>
        </p:sp>
      </p:grpSp>
      <p:sp>
        <p:nvSpPr>
          <p:cNvPr id="8" name="Freeform: Shape 3"/>
          <p:cNvSpPr/>
          <p:nvPr/>
        </p:nvSpPr>
        <p:spPr>
          <a:xfrm>
            <a:off x="9448035" y="4661647"/>
            <a:ext cx="2743966" cy="2196354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9" name="Freeform: Shape 3"/>
          <p:cNvSpPr/>
          <p:nvPr/>
        </p:nvSpPr>
        <p:spPr>
          <a:xfrm rot="5400000">
            <a:off x="207487" y="3221511"/>
            <a:ext cx="3429000" cy="3843978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8350" y="2015411"/>
            <a:ext cx="8624047" cy="246529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711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2288922" y="2647893"/>
            <a:ext cx="68681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7200" spc="6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r>
              <a:rPr lang="zh-CN" altLang="en-US" dirty="0">
                <a:sym typeface="Arial" panose="020B0604020202020204"/>
              </a:rPr>
              <a:t>感谢您的观看</a:t>
            </a:r>
            <a:endParaRPr lang="zh-CN" altLang="en-US" dirty="0">
              <a:sym typeface="Arial" panose="020B0604020202020204"/>
            </a:endParaRPr>
          </a:p>
        </p:txBody>
      </p:sp>
      <p:sp>
        <p:nvSpPr>
          <p:cNvPr id="15" name="矩形: 圆角 6"/>
          <p:cNvSpPr/>
          <p:nvPr/>
        </p:nvSpPr>
        <p:spPr>
          <a:xfrm>
            <a:off x="4718685" y="4935855"/>
            <a:ext cx="2596515" cy="443230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答辩人：</a:t>
            </a:r>
            <a:r>
              <a: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优设电子</a:t>
            </a:r>
            <a:endParaRPr lang="zh-CN" altLang="en-US" sz="1600" spc="6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" y="4505129"/>
            <a:ext cx="12203059" cy="2350371"/>
            <a:chOff x="2" y="3577031"/>
            <a:chExt cx="12203059" cy="3278469"/>
          </a:xfrm>
        </p:grpSpPr>
        <p:sp>
          <p:nvSpPr>
            <p:cNvPr id="4" name="任意多边形: 形状 32"/>
            <p:cNvSpPr/>
            <p:nvPr/>
          </p:nvSpPr>
          <p:spPr bwMode="auto">
            <a:xfrm>
              <a:off x="2" y="4091604"/>
              <a:ext cx="4392654" cy="2763895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" name="任意多边形: 形状 35"/>
            <p:cNvSpPr/>
            <p:nvPr/>
          </p:nvSpPr>
          <p:spPr bwMode="auto">
            <a:xfrm>
              <a:off x="7051580" y="3577031"/>
              <a:ext cx="5151481" cy="3278469"/>
            </a:xfrm>
            <a:custGeom>
              <a:avLst/>
              <a:gdLst>
                <a:gd name="connsiteX0" fmla="*/ 5151481 w 5151481"/>
                <a:gd name="connsiteY0" fmla="*/ 0 h 3443866"/>
                <a:gd name="connsiteX1" fmla="*/ 5151481 w 5151481"/>
                <a:gd name="connsiteY1" fmla="*/ 3443866 h 3443866"/>
                <a:gd name="connsiteX2" fmla="*/ 0 w 5151481"/>
                <a:gd name="connsiteY2" fmla="*/ 3443866 h 3443866"/>
                <a:gd name="connsiteX3" fmla="*/ 68505 w 5151481"/>
                <a:gd name="connsiteY3" fmla="*/ 3409693 h 3443866"/>
                <a:gd name="connsiteX4" fmla="*/ 1134718 w 5151481"/>
                <a:gd name="connsiteY4" fmla="*/ 2657350 h 3443866"/>
                <a:gd name="connsiteX5" fmla="*/ 3724809 w 5151481"/>
                <a:gd name="connsiteY5" fmla="*/ 569349 h 3443866"/>
                <a:gd name="connsiteX6" fmla="*/ 5070913 w 5151481"/>
                <a:gd name="connsiteY6" fmla="*/ 13881 h 344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1481" h="3443866">
                  <a:moveTo>
                    <a:pt x="5151481" y="0"/>
                  </a:moveTo>
                  <a:lnTo>
                    <a:pt x="5151481" y="3443866"/>
                  </a:lnTo>
                  <a:lnTo>
                    <a:pt x="0" y="3443866"/>
                  </a:lnTo>
                  <a:lnTo>
                    <a:pt x="68505" y="3409693"/>
                  </a:lnTo>
                  <a:cubicBezTo>
                    <a:pt x="336371" y="3270474"/>
                    <a:pt x="763188" y="3017350"/>
                    <a:pt x="1134718" y="2657350"/>
                  </a:cubicBezTo>
                  <a:cubicBezTo>
                    <a:pt x="1134718" y="2657350"/>
                    <a:pt x="2564221" y="1073350"/>
                    <a:pt x="3724809" y="569349"/>
                  </a:cubicBezTo>
                  <a:cubicBezTo>
                    <a:pt x="4450176" y="254350"/>
                    <a:pt x="4766420" y="85600"/>
                    <a:pt x="5070913" y="13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51338" y="780394"/>
            <a:ext cx="10489324" cy="5297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812189" y="2240885"/>
            <a:ext cx="3910485" cy="2571465"/>
            <a:chOff x="1042515" y="1905506"/>
            <a:chExt cx="3910485" cy="257146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042515" y="1905506"/>
              <a:ext cx="272176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24"/>
            <p:cNvCxnSpPr/>
            <p:nvPr/>
          </p:nvCxnSpPr>
          <p:spPr>
            <a:xfrm>
              <a:off x="1042515" y="4476971"/>
              <a:ext cx="3910485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添加标题"/>
          <p:cNvSpPr/>
          <p:nvPr/>
        </p:nvSpPr>
        <p:spPr>
          <a:xfrm>
            <a:off x="5997644" y="1333558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Segoe UI Light" panose="020B0502040204020203" pitchFamily="34" charset="0"/>
                <a:sym typeface="Arial" panose="020B0604020202020204"/>
              </a:rPr>
              <a:t>01</a:t>
            </a:r>
            <a:endParaRPr lang="en-US" sz="48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Segoe UI Light" panose="020B0502040204020203" pitchFamily="34" charset="0"/>
              <a:sym typeface="Arial" panose="020B0604020202020204"/>
            </a:endParaRPr>
          </a:p>
        </p:txBody>
      </p:sp>
      <p:sp>
        <p:nvSpPr>
          <p:cNvPr id="12" name="添加标题"/>
          <p:cNvSpPr/>
          <p:nvPr/>
        </p:nvSpPr>
        <p:spPr>
          <a:xfrm>
            <a:off x="5997644" y="2340539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Arial" panose="020B0604020202020204"/>
                <a:ea typeface="微软雅黑" panose="020B0503020204020204" pitchFamily="34" charset="-122"/>
                <a:cs typeface="Segoe UI Light" panose="020B0502040204020203" pitchFamily="34" charset="0"/>
                <a:sym typeface="Arial" panose="020B0604020202020204"/>
              </a:rPr>
              <a:t>02</a:t>
            </a:r>
            <a:endParaRPr lang="en-US" sz="4800" dirty="0">
              <a:solidFill>
                <a:schemeClr val="accent2"/>
              </a:solidFill>
              <a:latin typeface="Arial" panose="020B0604020202020204"/>
              <a:ea typeface="微软雅黑" panose="020B0503020204020204" pitchFamily="34" charset="-122"/>
              <a:cs typeface="Segoe UI Light" panose="020B0502040204020203" pitchFamily="34" charset="0"/>
              <a:sym typeface="Arial" panose="020B0604020202020204"/>
            </a:endParaRPr>
          </a:p>
        </p:txBody>
      </p:sp>
      <p:sp>
        <p:nvSpPr>
          <p:cNvPr id="13" name="添加标题"/>
          <p:cNvSpPr/>
          <p:nvPr/>
        </p:nvSpPr>
        <p:spPr>
          <a:xfrm>
            <a:off x="5997644" y="3457465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cs typeface="Segoe UI Light" panose="020B0502040204020203" pitchFamily="34" charset="0"/>
                <a:sym typeface="Arial" panose="020B0604020202020204"/>
              </a:rPr>
              <a:t>03</a:t>
            </a:r>
            <a:endParaRPr lang="en-US" sz="4800" dirty="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cs typeface="Segoe UI Light" panose="020B0502040204020203" pitchFamily="34" charset="0"/>
              <a:sym typeface="Arial" panose="020B0604020202020204"/>
            </a:endParaRPr>
          </a:p>
        </p:txBody>
      </p:sp>
      <p:sp>
        <p:nvSpPr>
          <p:cNvPr id="14" name="添加标题"/>
          <p:cNvSpPr/>
          <p:nvPr/>
        </p:nvSpPr>
        <p:spPr>
          <a:xfrm>
            <a:off x="5997644" y="4588861"/>
            <a:ext cx="1188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Arial" panose="020B0604020202020204"/>
                <a:ea typeface="微软雅黑" panose="020B0503020204020204" pitchFamily="34" charset="-122"/>
                <a:cs typeface="Segoe UI Light" panose="020B0502040204020203" pitchFamily="34" charset="0"/>
                <a:sym typeface="Arial" panose="020B0604020202020204"/>
              </a:rPr>
              <a:t>04</a:t>
            </a:r>
            <a:endParaRPr lang="en-US" sz="4800" dirty="0">
              <a:solidFill>
                <a:schemeClr val="accent2"/>
              </a:solidFill>
              <a:latin typeface="Arial" panose="020B0604020202020204"/>
              <a:ea typeface="微软雅黑" panose="020B0503020204020204" pitchFamily="34" charset="-122"/>
              <a:cs typeface="Segoe UI Light" panose="020B0502040204020203" pitchFamily="34" charset="0"/>
              <a:sym typeface="Arial" panose="020B060402020202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39002" y="1481198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课题背景及意义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39002" y="249914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系统设计以及电路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39002" y="36331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软件设计及调试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27662" y="475481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总结与展望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文本框 7"/>
          <p:cNvSpPr txBox="1"/>
          <p:nvPr/>
        </p:nvSpPr>
        <p:spPr>
          <a:xfrm>
            <a:off x="1703345" y="2641471"/>
            <a:ext cx="439265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目录</a:t>
            </a:r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</a:t>
            </a:r>
            <a:endParaRPr lang="en-US" altLang="zh-CN" sz="4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solidFill>
                  <a:schemeClr val="accent1"/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CONTENT</a:t>
            </a:r>
            <a:endParaRPr kumimoji="0" lang="zh-CN" altLang="en-US" sz="4800" b="1" u="none" strike="noStrike" kern="1200" cap="none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/>
          <p:cNvSpPr/>
          <p:nvPr/>
        </p:nvSpPr>
        <p:spPr>
          <a:xfrm>
            <a:off x="7745506" y="2384612"/>
            <a:ext cx="4446495" cy="4473389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Freeform: Shape 3"/>
          <p:cNvSpPr/>
          <p:nvPr/>
        </p:nvSpPr>
        <p:spPr>
          <a:xfrm rot="5400000">
            <a:off x="78970" y="5473930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1411207"/>
            <a:ext cx="4141694" cy="41416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76300" dist="215900" dir="5400000" sx="91000" sy="91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7436199" y="2697224"/>
            <a:ext cx="1461295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1500" b="1">
                <a:solidFill>
                  <a:srgbClr val="FFFFFF"/>
                </a:solidFill>
                <a:latin typeface="A思源黑体—03"/>
                <a:ea typeface="A思源黑体—03"/>
                <a:cs typeface="A思源黑体—03"/>
                <a:sym typeface="A思源黑体—03"/>
              </a:defRPr>
            </a:lvl1pPr>
          </a:lstStyle>
          <a:p>
            <a:r>
              <a:rPr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01</a:t>
            </a:r>
            <a:endParaRPr sz="960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22"/>
          <p:cNvSpPr txBox="1"/>
          <p:nvPr/>
        </p:nvSpPr>
        <p:spPr>
          <a:xfrm>
            <a:off x="1257934" y="2384612"/>
            <a:ext cx="4188004" cy="7078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219200">
              <a:defRPr sz="4800" b="1" spc="400">
                <a:solidFill>
                  <a:srgbClr val="404040"/>
                </a:solidFill>
                <a:latin typeface="A思源黑体—06"/>
                <a:ea typeface="A思源黑体—06"/>
                <a:cs typeface="A思源黑体—06"/>
                <a:sym typeface="A思源黑体—06"/>
              </a:defRPr>
            </a:lvl1pPr>
          </a:lstStyle>
          <a:p>
            <a:r>
              <a:rPr lang="zh-CN" altLang="en-US" sz="400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课题背景及意义</a:t>
            </a:r>
            <a:endParaRPr sz="4000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10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1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1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5320" y="3429000"/>
            <a:ext cx="5665470" cy="1301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在养牛产业中，牛群的健康生长与养殖环境紧密相关，温度、湿度、水位、光照等环境参数以及科学的喂食管理，对养殖效益至关重要。传统养牛场依赖人工监测与控制，存在效率低、实时性差、人力成本高等问题，难以满足规模化、精细化养殖需求。基于单片机的养牛场远程控制系统，可自动监测并调节环境参数，实现定时精准喂食，还能通过WiFi远程监控，有效提升养殖管理的自动化与智能化水平，减少人力投入，保障牛群生长环境适宜，助力养殖效益提升，为现代养牛产业的高效发展提供技术支持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45127" y="4558145"/>
            <a:ext cx="11346873" cy="2299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Google Shape;235;p31"/>
          <p:cNvSpPr/>
          <p:nvPr/>
        </p:nvSpPr>
        <p:spPr>
          <a:xfrm>
            <a:off x="8118763" y="1364672"/>
            <a:ext cx="3449782" cy="4876799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1"/>
            <a:stretch>
              <a:fillRect l="-56024" r="-56024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微软雅黑" panose="020B0503020204020204" pitchFamily="34" charset="-122"/>
              <a:cs typeface="Calibri" panose="020F0502020204030204"/>
              <a:sym typeface="Arial" panose="020B0604020202020204"/>
            </a:endParaRPr>
          </a:p>
        </p:txBody>
      </p:sp>
      <p:sp>
        <p:nvSpPr>
          <p:cNvPr id="4" name="Google Shape;235;p31"/>
          <p:cNvSpPr/>
          <p:nvPr/>
        </p:nvSpPr>
        <p:spPr>
          <a:xfrm>
            <a:off x="0" y="0"/>
            <a:ext cx="1801091" cy="3782432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2"/>
            <a:stretch>
              <a:fillRect l="-108295" r="-108295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/>
              <a:ea typeface="微软雅黑" panose="020B0503020204020204" pitchFamily="34" charset="-122"/>
              <a:cs typeface="Calibri" panose="020F0502020204030204"/>
              <a:sym typeface="Arial" panose="020B0604020202020204"/>
            </a:endParaRPr>
          </a:p>
        </p:txBody>
      </p:sp>
      <p:sp>
        <p:nvSpPr>
          <p:cNvPr id="5" name="Oval 12"/>
          <p:cNvSpPr/>
          <p:nvPr/>
        </p:nvSpPr>
        <p:spPr>
          <a:xfrm>
            <a:off x="11703400" y="180106"/>
            <a:ext cx="360219" cy="3602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2703271" y="2840184"/>
            <a:ext cx="40178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Circle: Hollow 16"/>
          <p:cNvSpPr/>
          <p:nvPr/>
        </p:nvSpPr>
        <p:spPr>
          <a:xfrm>
            <a:off x="6643546" y="-630374"/>
            <a:ext cx="1274614" cy="1274614"/>
          </a:xfrm>
          <a:prstGeom prst="donut">
            <a:avLst>
              <a:gd name="adj" fmla="val 158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5933048" y="1589773"/>
            <a:ext cx="142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01</a:t>
            </a:r>
            <a:endParaRPr lang="id-ID" sz="8000" b="1" dirty="0">
              <a:solidFill>
                <a:schemeClr val="bg1">
                  <a:lumMod val="9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Rectangle 29"/>
          <p:cNvSpPr/>
          <p:nvPr>
            <p:custDataLst>
              <p:tags r:id="rId3"/>
            </p:custDataLst>
          </p:nvPr>
        </p:nvSpPr>
        <p:spPr>
          <a:xfrm>
            <a:off x="1243965" y="4941095"/>
            <a:ext cx="2863302" cy="20340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国内养牛场自动化控制系统研究近年发展较快，单片机在其中应用广泛，能实现部分环境参数监测与简单自动控制，但在多参数集成、远程监控稳定性及智能化程度（如自适应调节算法）上，与先进水平有差距，不过正逐步改进，向更智能、集成化方向迈进。</a:t>
            </a:r>
            <a:endParaRPr lang="zh-CN" altLang="en-US" sz="11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" name="Rectangle 30"/>
          <p:cNvSpPr/>
          <p:nvPr>
            <p:custDataLst>
              <p:tags r:id="rId4"/>
            </p:custDataLst>
          </p:nvPr>
        </p:nvSpPr>
        <p:spPr>
          <a:xfrm>
            <a:off x="1269488" y="4629505"/>
            <a:ext cx="1283789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/>
              </a:rPr>
              <a:t>国内研究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/>
            </a:endParaRPr>
          </a:p>
        </p:txBody>
      </p:sp>
      <p:sp>
        <p:nvSpPr>
          <p:cNvPr id="11" name="Rectangle 29"/>
          <p:cNvSpPr/>
          <p:nvPr>
            <p:custDataLst>
              <p:tags r:id="rId5"/>
            </p:custDataLst>
          </p:nvPr>
        </p:nvSpPr>
        <p:spPr>
          <a:xfrm>
            <a:off x="4399120" y="4941095"/>
            <a:ext cx="3042445" cy="20340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国外养牛场自动化控制技术起步早，在传感器精度、系统集成度、远程监控与智能算法融合方面优势明显，能实现多参数精准监测与自适应控制，且远程系统稳定性高，但高端设备成本较高，在国内大规模普及有一定限制。</a:t>
            </a:r>
            <a:endParaRPr lang="zh-CN" altLang="en-US" sz="11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Rectangle 30"/>
          <p:cNvSpPr/>
          <p:nvPr>
            <p:custDataLst>
              <p:tags r:id="rId6"/>
            </p:custDataLst>
          </p:nvPr>
        </p:nvSpPr>
        <p:spPr>
          <a:xfrm>
            <a:off x="4504993" y="4629735"/>
            <a:ext cx="1283789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/>
              </a:rPr>
              <a:t>国外研究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2573411" y="2074700"/>
            <a:ext cx="3276883" cy="492443"/>
          </a:xfrm>
          <a:prstGeom prst="rect">
            <a:avLst/>
          </a:prstGeom>
          <a:noFill/>
        </p:spPr>
        <p:txBody>
          <a:bodyPr wrap="square" lIns="91423" tIns="0" rIns="91423" bIns="0" rtlCol="0" anchor="t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/>
              </a:rPr>
              <a:t>国内外研究现状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2500780" y="3035728"/>
            <a:ext cx="5023476" cy="8591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ts val="2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养牛场环境与饲喂管理对牛群生长至关重要，本基于单片机的远程控制系统，可自动监测调节环境、精准喂食并支持远程监控，助力高效养殖。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704" y="2702378"/>
            <a:ext cx="6342082" cy="37707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Picture Placeholder 13"/>
          <p:cNvSpPr txBox="1"/>
          <p:nvPr/>
        </p:nvSpPr>
        <p:spPr>
          <a:xfrm>
            <a:off x="7086600" y="0"/>
            <a:ext cx="4160520" cy="6858000"/>
          </a:xfrm>
          <a:custGeom>
            <a:avLst/>
            <a:gdLst>
              <a:gd name="connsiteX0" fmla="*/ 0 w 4160520"/>
              <a:gd name="connsiteY0" fmla="*/ 0 h 6858000"/>
              <a:gd name="connsiteX1" fmla="*/ 4160520 w 4160520"/>
              <a:gd name="connsiteY1" fmla="*/ 0 h 6858000"/>
              <a:gd name="connsiteX2" fmla="*/ 4160520 w 4160520"/>
              <a:gd name="connsiteY2" fmla="*/ 6858000 h 6858000"/>
              <a:gd name="connsiteX3" fmla="*/ 0 w 41605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6858000">
                <a:moveTo>
                  <a:pt x="0" y="0"/>
                </a:moveTo>
                <a:lnTo>
                  <a:pt x="4160520" y="0"/>
                </a:lnTo>
                <a:lnTo>
                  <a:pt x="416052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1"/>
            <a:stretch>
              <a:fillRect l="-74426" r="-74426"/>
            </a:stretch>
          </a:blipFill>
        </p:spPr>
        <p:txBody>
          <a:bodyPr/>
          <a:lstStyle/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2244824" y="1090086"/>
            <a:ext cx="1089835" cy="1101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531136" y="882948"/>
            <a:ext cx="26228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设计研究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  <a:p>
            <a:pPr algn="l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       主要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内容</a:t>
            </a:r>
            <a:endParaRPr lang="zh-CN" altLang="en-US" sz="32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20420" y="3088640"/>
            <a:ext cx="5909945" cy="267525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本设计的研究内容主要围绕基于单片机的养牛场远程控制系统展开。首先，进行硬件选型与搭建，选取适配的温度、超声波、烟雾等各类传感器采集环境及喂食相关数据，搭配步进电机、WiFi模块等实现喂食与远程通信功能。其次，聚焦软件设计，编写传感器数据处理程序以精准获取各参数值，开发阈值判断与控制程序，实现自动调节环境、控制喂食量等功能。再者，通过按键设置、OLED显示相关程序实现参数设置与数据展示，同时优化WiFi通信程序，保障手机远程监测的稳定性与实时性，确保各模块协同工作，提升养牛场整体管理的智能化水平。 </a:t>
            </a:r>
            <a:endParaRPr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/>
          <p:cNvSpPr/>
          <p:nvPr/>
        </p:nvSpPr>
        <p:spPr>
          <a:xfrm>
            <a:off x="7745506" y="2384612"/>
            <a:ext cx="4446495" cy="4473389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" name="Freeform: Shape 3"/>
          <p:cNvSpPr/>
          <p:nvPr/>
        </p:nvSpPr>
        <p:spPr>
          <a:xfrm rot="5400000">
            <a:off x="78970" y="5473930"/>
            <a:ext cx="1305098" cy="1463041"/>
          </a:xfrm>
          <a:custGeom>
            <a:avLst/>
            <a:gdLst>
              <a:gd name="connsiteX0" fmla="*/ 6265131 w 6449339"/>
              <a:gd name="connsiteY0" fmla="*/ 6 h 5162247"/>
              <a:gd name="connsiteX1" fmla="*/ 6449339 w 6449339"/>
              <a:gd name="connsiteY1" fmla="*/ 12452 h 5162247"/>
              <a:gd name="connsiteX2" fmla="*/ 6449339 w 6449339"/>
              <a:gd name="connsiteY2" fmla="*/ 5162247 h 5162247"/>
              <a:gd name="connsiteX3" fmla="*/ 1587731 w 6449339"/>
              <a:gd name="connsiteY3" fmla="*/ 5162247 h 5162247"/>
              <a:gd name="connsiteX4" fmla="*/ 1579908 w 6449339"/>
              <a:gd name="connsiteY4" fmla="*/ 5154419 h 5162247"/>
              <a:gd name="connsiteX5" fmla="*/ 484249 w 6449339"/>
              <a:gd name="connsiteY5" fmla="*/ 4057975 h 5162247"/>
              <a:gd name="connsiteX6" fmla="*/ 55831 w 6449339"/>
              <a:gd name="connsiteY6" fmla="*/ 2459096 h 5162247"/>
              <a:gd name="connsiteX7" fmla="*/ 1225207 w 6449339"/>
              <a:gd name="connsiteY7" fmla="*/ 1291106 h 5162247"/>
              <a:gd name="connsiteX8" fmla="*/ 5833985 w 6449339"/>
              <a:gd name="connsiteY8" fmla="*/ 56188 h 5162247"/>
              <a:gd name="connsiteX9" fmla="*/ 6265131 w 6449339"/>
              <a:gd name="connsiteY9" fmla="*/ 6 h 516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49339" h="5162247">
                <a:moveTo>
                  <a:pt x="6265131" y="6"/>
                </a:moveTo>
                <a:lnTo>
                  <a:pt x="6449339" y="12452"/>
                </a:lnTo>
                <a:lnTo>
                  <a:pt x="6449339" y="5162247"/>
                </a:lnTo>
                <a:lnTo>
                  <a:pt x="1587731" y="5162247"/>
                </a:lnTo>
                <a:lnTo>
                  <a:pt x="1579908" y="5154419"/>
                </a:lnTo>
                <a:cubicBezTo>
                  <a:pt x="484249" y="4057975"/>
                  <a:pt x="484249" y="4057975"/>
                  <a:pt x="484249" y="4057975"/>
                </a:cubicBezTo>
                <a:cubicBezTo>
                  <a:pt x="66510" y="3637928"/>
                  <a:pt x="-95918" y="3031737"/>
                  <a:pt x="55831" y="2459096"/>
                </a:cubicBezTo>
                <a:cubicBezTo>
                  <a:pt x="208668" y="1890524"/>
                  <a:pt x="655719" y="1443700"/>
                  <a:pt x="1225207" y="1291106"/>
                </a:cubicBezTo>
                <a:cubicBezTo>
                  <a:pt x="5833985" y="56188"/>
                  <a:pt x="5833985" y="56188"/>
                  <a:pt x="5833985" y="56188"/>
                </a:cubicBezTo>
                <a:cubicBezTo>
                  <a:pt x="5976357" y="18039"/>
                  <a:pt x="6121296" y="-357"/>
                  <a:pt x="6265131" y="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2">
                  <a:alpha val="4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0" y="1411207"/>
            <a:ext cx="4141694" cy="414169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876300" dist="215900" dir="5400000" sx="91000" sy="91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6" name="文本框 21"/>
          <p:cNvSpPr txBox="1"/>
          <p:nvPr/>
        </p:nvSpPr>
        <p:spPr>
          <a:xfrm>
            <a:off x="7436199" y="2697224"/>
            <a:ext cx="1461295" cy="15696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1500" b="1">
                <a:solidFill>
                  <a:srgbClr val="FFFFFF"/>
                </a:solidFill>
                <a:latin typeface="A思源黑体—03"/>
                <a:ea typeface="A思源黑体—03"/>
                <a:cs typeface="A思源黑体—03"/>
                <a:sym typeface="A思源黑体—03"/>
              </a:defRPr>
            </a:lvl1pPr>
          </a:lstStyle>
          <a:p>
            <a:r>
              <a:rPr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0</a:t>
            </a:r>
            <a:r>
              <a:rPr lang="en-US" sz="9600">
                <a:solidFill>
                  <a:schemeClr val="accent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2</a:t>
            </a:r>
            <a:endParaRPr sz="9600">
              <a:solidFill>
                <a:schemeClr val="accent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矩形 22"/>
          <p:cNvSpPr txBox="1"/>
          <p:nvPr/>
        </p:nvSpPr>
        <p:spPr>
          <a:xfrm>
            <a:off x="1048673" y="2922495"/>
            <a:ext cx="4606388" cy="7078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 defTabSz="1219200">
              <a:defRPr sz="4800" b="1" spc="400">
                <a:solidFill>
                  <a:srgbClr val="404040"/>
                </a:solidFill>
                <a:latin typeface="A思源黑体—06"/>
                <a:ea typeface="A思源黑体—06"/>
                <a:cs typeface="A思源黑体—06"/>
                <a:sym typeface="A思源黑体—06"/>
              </a:defRPr>
            </a:lvl1pPr>
          </a:lstStyle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系统设计以及电路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9" name="Group 63"/>
          <p:cNvGrpSpPr/>
          <p:nvPr/>
        </p:nvGrpSpPr>
        <p:grpSpPr>
          <a:xfrm>
            <a:off x="787675" y="534687"/>
            <a:ext cx="1330908" cy="260996"/>
            <a:chOff x="9689075" y="259789"/>
            <a:chExt cx="1330908" cy="260996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</p:grpSpPr>
        <p:grpSp>
          <p:nvGrpSpPr>
            <p:cNvPr id="10" name="Group 64"/>
            <p:cNvGrpSpPr/>
            <p:nvPr/>
          </p:nvGrpSpPr>
          <p:grpSpPr>
            <a:xfrm>
              <a:off x="9689075" y="259789"/>
              <a:ext cx="1330908" cy="260996"/>
              <a:chOff x="9689075" y="259789"/>
              <a:chExt cx="1330908" cy="260996"/>
            </a:xfrm>
            <a:grpFill/>
          </p:grpSpPr>
          <p:sp>
            <p:nvSpPr>
              <p:cNvPr id="12" name="Rectangle: Rounded Corners 71"/>
              <p:cNvSpPr/>
              <p:nvPr/>
            </p:nvSpPr>
            <p:spPr>
              <a:xfrm>
                <a:off x="10004831" y="259790"/>
                <a:ext cx="1015152" cy="26099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>
                <a:outerShdw blurRad="1270000" sx="90000" sy="90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13" name="Oval 72"/>
              <p:cNvSpPr/>
              <p:nvPr/>
            </p:nvSpPr>
            <p:spPr>
              <a:xfrm>
                <a:off x="9689075" y="259789"/>
                <a:ext cx="260998" cy="26099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11" name="Freeform 6"/>
            <p:cNvSpPr/>
            <p:nvPr userDrawn="1"/>
          </p:nvSpPr>
          <p:spPr bwMode="auto">
            <a:xfrm>
              <a:off x="10844396" y="372320"/>
              <a:ext cx="32470" cy="32470"/>
            </a:xfrm>
            <a:custGeom>
              <a:avLst/>
              <a:gdLst>
                <a:gd name="T0" fmla="*/ 739 w 739"/>
                <a:gd name="T1" fmla="*/ 258 h 739"/>
                <a:gd name="T2" fmla="*/ 480 w 739"/>
                <a:gd name="T3" fmla="*/ 258 h 739"/>
                <a:gd name="T4" fmla="*/ 480 w 739"/>
                <a:gd name="T5" fmla="*/ 0 h 739"/>
                <a:gd name="T6" fmla="*/ 258 w 739"/>
                <a:gd name="T7" fmla="*/ 0 h 739"/>
                <a:gd name="T8" fmla="*/ 258 w 739"/>
                <a:gd name="T9" fmla="*/ 258 h 739"/>
                <a:gd name="T10" fmla="*/ 0 w 739"/>
                <a:gd name="T11" fmla="*/ 258 h 739"/>
                <a:gd name="T12" fmla="*/ 0 w 739"/>
                <a:gd name="T13" fmla="*/ 480 h 739"/>
                <a:gd name="T14" fmla="*/ 258 w 739"/>
                <a:gd name="T15" fmla="*/ 480 h 739"/>
                <a:gd name="T16" fmla="*/ 258 w 739"/>
                <a:gd name="T17" fmla="*/ 739 h 739"/>
                <a:gd name="T18" fmla="*/ 480 w 739"/>
                <a:gd name="T19" fmla="*/ 739 h 739"/>
                <a:gd name="T20" fmla="*/ 480 w 739"/>
                <a:gd name="T21" fmla="*/ 480 h 739"/>
                <a:gd name="T22" fmla="*/ 739 w 739"/>
                <a:gd name="T23" fmla="*/ 480 h 739"/>
                <a:gd name="T24" fmla="*/ 739 w 739"/>
                <a:gd name="T25" fmla="*/ 258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9" h="739">
                  <a:moveTo>
                    <a:pt x="739" y="258"/>
                  </a:moveTo>
                  <a:lnTo>
                    <a:pt x="480" y="258"/>
                  </a:lnTo>
                  <a:lnTo>
                    <a:pt x="480" y="0"/>
                  </a:lnTo>
                  <a:lnTo>
                    <a:pt x="258" y="0"/>
                  </a:lnTo>
                  <a:lnTo>
                    <a:pt x="258" y="258"/>
                  </a:lnTo>
                  <a:lnTo>
                    <a:pt x="0" y="258"/>
                  </a:lnTo>
                  <a:lnTo>
                    <a:pt x="0" y="480"/>
                  </a:lnTo>
                  <a:lnTo>
                    <a:pt x="258" y="480"/>
                  </a:lnTo>
                  <a:lnTo>
                    <a:pt x="258" y="739"/>
                  </a:lnTo>
                  <a:lnTo>
                    <a:pt x="480" y="739"/>
                  </a:lnTo>
                  <a:lnTo>
                    <a:pt x="480" y="480"/>
                  </a:lnTo>
                  <a:lnTo>
                    <a:pt x="739" y="480"/>
                  </a:lnTo>
                  <a:lnTo>
                    <a:pt x="73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40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32" name="Group 63"/>
            <p:cNvGrpSpPr/>
            <p:nvPr/>
          </p:nvGrpSpPr>
          <p:grpSpPr>
            <a:xfrm>
              <a:off x="553148" y="534688"/>
              <a:ext cx="2924175" cy="547370"/>
              <a:chOff x="9454548" y="259790"/>
              <a:chExt cx="2924175" cy="5473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35" name="Group 64"/>
              <p:cNvGrpSpPr/>
              <p:nvPr/>
            </p:nvGrpSpPr>
            <p:grpSpPr>
              <a:xfrm>
                <a:off x="9454548" y="259790"/>
                <a:ext cx="2924175" cy="547370"/>
                <a:chOff x="9454548" y="259790"/>
                <a:chExt cx="2924175" cy="547370"/>
              </a:xfrm>
              <a:grpFill/>
            </p:grpSpPr>
            <p:sp>
              <p:nvSpPr>
                <p:cNvPr id="37" name="Rectangle: Rounded Corners 71"/>
                <p:cNvSpPr/>
                <p:nvPr/>
              </p:nvSpPr>
              <p:spPr>
                <a:xfrm>
                  <a:off x="10072403" y="259790"/>
                  <a:ext cx="2306320" cy="5473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8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6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3" name="文本框 49"/>
            <p:cNvSpPr txBox="1"/>
            <p:nvPr/>
          </p:nvSpPr>
          <p:spPr>
            <a:xfrm>
              <a:off x="1380427" y="647070"/>
              <a:ext cx="1887523" cy="343597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系统设计思路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4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10" name="TextBox 24"/>
          <p:cNvSpPr txBox="1"/>
          <p:nvPr/>
        </p:nvSpPr>
        <p:spPr>
          <a:xfrm>
            <a:off x="6700749" y="2868648"/>
            <a:ext cx="4106493" cy="202882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defTabSz="1217930"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输入硬件有温湿度传感器、非接触式温度传感器、时钟模块、水位传感器、红外检测模块、独立按键、太阳能板、锂电池、电源电路；输出硬件有OLED显示屏、两个继电器控制输出、MOS管控制输出、舵机、蜂鸣器，同时还有用于数据交互的WIFI模块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aphicFrame>
        <p:nvGraphicFramePr>
          <p:cNvPr id="2" name="对象 -2147482624"/>
          <p:cNvGraphicFramePr/>
          <p:nvPr>
            <p:custDataLst>
              <p:tags r:id="rId1"/>
            </p:custDataLst>
          </p:nvPr>
        </p:nvGraphicFramePr>
        <p:xfrm>
          <a:off x="1312545" y="1315403"/>
          <a:ext cx="3512820" cy="506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4729480" imgH="5928995" progId="Visio.Drawing.15">
                  <p:embed/>
                </p:oleObj>
              </mc:Choice>
              <mc:Fallback>
                <p:oleObj name="" r:id="rId2" imgW="4729480" imgH="5928995" progId="Visio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2545" y="1315403"/>
                        <a:ext cx="3512820" cy="5067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53148" y="534688"/>
            <a:ext cx="11640226" cy="6323312"/>
            <a:chOff x="553148" y="534688"/>
            <a:chExt cx="11640226" cy="6323312"/>
          </a:xfrm>
        </p:grpSpPr>
        <p:grpSp>
          <p:nvGrpSpPr>
            <p:cNvPr id="32" name="Group 63"/>
            <p:cNvGrpSpPr/>
            <p:nvPr/>
          </p:nvGrpSpPr>
          <p:grpSpPr>
            <a:xfrm>
              <a:off x="553148" y="534688"/>
              <a:ext cx="2458720" cy="547370"/>
              <a:chOff x="9454548" y="259790"/>
              <a:chExt cx="2458720" cy="547370"/>
            </a:xfr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</p:grpSpPr>
          <p:grpSp>
            <p:nvGrpSpPr>
              <p:cNvPr id="35" name="Group 64"/>
              <p:cNvGrpSpPr/>
              <p:nvPr/>
            </p:nvGrpSpPr>
            <p:grpSpPr>
              <a:xfrm>
                <a:off x="9454548" y="259790"/>
                <a:ext cx="2458720" cy="547370"/>
                <a:chOff x="9454548" y="259790"/>
                <a:chExt cx="2458720" cy="547370"/>
              </a:xfrm>
              <a:grpFill/>
            </p:grpSpPr>
            <p:sp>
              <p:nvSpPr>
                <p:cNvPr id="37" name="Rectangle: Rounded Corners 71"/>
                <p:cNvSpPr/>
                <p:nvPr/>
              </p:nvSpPr>
              <p:spPr>
                <a:xfrm>
                  <a:off x="10005093" y="259790"/>
                  <a:ext cx="1908175" cy="5473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>
                  <a:outerShdw blurRad="1270000" sx="90000" sy="90000" algn="ctr" rotWithShape="0">
                    <a:schemeClr val="bg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38" name="Oval 72"/>
                <p:cNvSpPr/>
                <p:nvPr/>
              </p:nvSpPr>
              <p:spPr>
                <a:xfrm>
                  <a:off x="9454548" y="404790"/>
                  <a:ext cx="260998" cy="26099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36" name="Freeform 6"/>
              <p:cNvSpPr/>
              <p:nvPr userDrawn="1"/>
            </p:nvSpPr>
            <p:spPr bwMode="auto">
              <a:xfrm>
                <a:off x="10844396" y="372320"/>
                <a:ext cx="32470" cy="32470"/>
              </a:xfrm>
              <a:custGeom>
                <a:avLst/>
                <a:gdLst>
                  <a:gd name="T0" fmla="*/ 739 w 739"/>
                  <a:gd name="T1" fmla="*/ 258 h 739"/>
                  <a:gd name="T2" fmla="*/ 480 w 739"/>
                  <a:gd name="T3" fmla="*/ 258 h 739"/>
                  <a:gd name="T4" fmla="*/ 480 w 739"/>
                  <a:gd name="T5" fmla="*/ 0 h 739"/>
                  <a:gd name="T6" fmla="*/ 258 w 739"/>
                  <a:gd name="T7" fmla="*/ 0 h 739"/>
                  <a:gd name="T8" fmla="*/ 258 w 739"/>
                  <a:gd name="T9" fmla="*/ 258 h 739"/>
                  <a:gd name="T10" fmla="*/ 0 w 739"/>
                  <a:gd name="T11" fmla="*/ 258 h 739"/>
                  <a:gd name="T12" fmla="*/ 0 w 739"/>
                  <a:gd name="T13" fmla="*/ 480 h 739"/>
                  <a:gd name="T14" fmla="*/ 258 w 739"/>
                  <a:gd name="T15" fmla="*/ 480 h 739"/>
                  <a:gd name="T16" fmla="*/ 258 w 739"/>
                  <a:gd name="T17" fmla="*/ 739 h 739"/>
                  <a:gd name="T18" fmla="*/ 480 w 739"/>
                  <a:gd name="T19" fmla="*/ 739 h 739"/>
                  <a:gd name="T20" fmla="*/ 480 w 739"/>
                  <a:gd name="T21" fmla="*/ 480 h 739"/>
                  <a:gd name="T22" fmla="*/ 739 w 739"/>
                  <a:gd name="T23" fmla="*/ 480 h 739"/>
                  <a:gd name="T24" fmla="*/ 739 w 739"/>
                  <a:gd name="T25" fmla="*/ 25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9" h="739">
                    <a:moveTo>
                      <a:pt x="739" y="258"/>
                    </a:moveTo>
                    <a:lnTo>
                      <a:pt x="480" y="258"/>
                    </a:lnTo>
                    <a:lnTo>
                      <a:pt x="480" y="0"/>
                    </a:lnTo>
                    <a:lnTo>
                      <a:pt x="258" y="0"/>
                    </a:lnTo>
                    <a:lnTo>
                      <a:pt x="258" y="258"/>
                    </a:lnTo>
                    <a:lnTo>
                      <a:pt x="0" y="258"/>
                    </a:lnTo>
                    <a:lnTo>
                      <a:pt x="0" y="480"/>
                    </a:lnTo>
                    <a:lnTo>
                      <a:pt x="258" y="480"/>
                    </a:lnTo>
                    <a:lnTo>
                      <a:pt x="258" y="739"/>
                    </a:lnTo>
                    <a:lnTo>
                      <a:pt x="480" y="739"/>
                    </a:lnTo>
                    <a:lnTo>
                      <a:pt x="480" y="480"/>
                    </a:lnTo>
                    <a:lnTo>
                      <a:pt x="739" y="480"/>
                    </a:lnTo>
                    <a:lnTo>
                      <a:pt x="73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40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sp>
          <p:nvSpPr>
            <p:cNvPr id="33" name="文本框 49"/>
            <p:cNvSpPr txBox="1"/>
            <p:nvPr/>
          </p:nvSpPr>
          <p:spPr>
            <a:xfrm>
              <a:off x="1243267" y="621035"/>
              <a:ext cx="1605394" cy="343597"/>
            </a:xfrm>
            <a:prstGeom prst="rect">
              <a:avLst/>
            </a:prstGeom>
            <a:noFill/>
          </p:spPr>
          <p:txBody>
            <a:bodyPr wrap="none" lIns="96434" tIns="48217" rIns="96434" bIns="48217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defTabSz="963930"/>
              <a:r>
                <a:rPr lang="zh-CN" altLang="en-US" sz="1600" spc="6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总体电路图</a:t>
              </a:r>
              <a:endParaRPr lang="zh-CN" altLang="en-US" sz="1600" spc="6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4" name="Freeform: Shape 3"/>
            <p:cNvSpPr/>
            <p:nvPr/>
          </p:nvSpPr>
          <p:spPr>
            <a:xfrm rot="16200000" flipH="1">
              <a:off x="10495498" y="5160124"/>
              <a:ext cx="1420285" cy="1975467"/>
            </a:xfrm>
            <a:custGeom>
              <a:avLst/>
              <a:gdLst>
                <a:gd name="connsiteX0" fmla="*/ 6265131 w 6449339"/>
                <a:gd name="connsiteY0" fmla="*/ 6 h 5162247"/>
                <a:gd name="connsiteX1" fmla="*/ 6449339 w 6449339"/>
                <a:gd name="connsiteY1" fmla="*/ 12452 h 5162247"/>
                <a:gd name="connsiteX2" fmla="*/ 6449339 w 6449339"/>
                <a:gd name="connsiteY2" fmla="*/ 5162247 h 5162247"/>
                <a:gd name="connsiteX3" fmla="*/ 1587731 w 6449339"/>
                <a:gd name="connsiteY3" fmla="*/ 5162247 h 5162247"/>
                <a:gd name="connsiteX4" fmla="*/ 1579908 w 6449339"/>
                <a:gd name="connsiteY4" fmla="*/ 5154419 h 5162247"/>
                <a:gd name="connsiteX5" fmla="*/ 484249 w 6449339"/>
                <a:gd name="connsiteY5" fmla="*/ 4057975 h 5162247"/>
                <a:gd name="connsiteX6" fmla="*/ 55831 w 6449339"/>
                <a:gd name="connsiteY6" fmla="*/ 2459096 h 5162247"/>
                <a:gd name="connsiteX7" fmla="*/ 1225207 w 6449339"/>
                <a:gd name="connsiteY7" fmla="*/ 1291106 h 5162247"/>
                <a:gd name="connsiteX8" fmla="*/ 5833985 w 6449339"/>
                <a:gd name="connsiteY8" fmla="*/ 56188 h 5162247"/>
                <a:gd name="connsiteX9" fmla="*/ 6265131 w 6449339"/>
                <a:gd name="connsiteY9" fmla="*/ 6 h 516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339" h="5162247">
                  <a:moveTo>
                    <a:pt x="6265131" y="6"/>
                  </a:moveTo>
                  <a:lnTo>
                    <a:pt x="6449339" y="12452"/>
                  </a:lnTo>
                  <a:lnTo>
                    <a:pt x="6449339" y="5162247"/>
                  </a:lnTo>
                  <a:lnTo>
                    <a:pt x="1587731" y="5162247"/>
                  </a:lnTo>
                  <a:lnTo>
                    <a:pt x="1579908" y="5154419"/>
                  </a:lnTo>
                  <a:cubicBezTo>
                    <a:pt x="484249" y="4057975"/>
                    <a:pt x="484249" y="4057975"/>
                    <a:pt x="484249" y="4057975"/>
                  </a:cubicBezTo>
                  <a:cubicBezTo>
                    <a:pt x="66510" y="3637928"/>
                    <a:pt x="-95918" y="3031737"/>
                    <a:pt x="55831" y="2459096"/>
                  </a:cubicBezTo>
                  <a:cubicBezTo>
                    <a:pt x="208668" y="1890524"/>
                    <a:pt x="655719" y="1443700"/>
                    <a:pt x="1225207" y="1291106"/>
                  </a:cubicBezTo>
                  <a:cubicBezTo>
                    <a:pt x="5833985" y="56188"/>
                    <a:pt x="5833985" y="56188"/>
                    <a:pt x="5833985" y="56188"/>
                  </a:cubicBezTo>
                  <a:cubicBezTo>
                    <a:pt x="5976357" y="18039"/>
                    <a:pt x="6121296" y="-357"/>
                    <a:pt x="6265131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9000"/>
                  </a:schemeClr>
                </a:gs>
                <a:gs pos="100000">
                  <a:schemeClr val="accent2">
                    <a:alpha val="47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pic>
        <p:nvPicPr>
          <p:cNvPr id="15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89430" y="1274445"/>
            <a:ext cx="7830185" cy="497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194.69724409448818,&quot;left&quot;:133.74228346456692,&quot;top&quot;:394.2807874015748,&quot;width&quot;:389.4077165354330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FADF280C-6211-42B5-883F-0B0B451750B0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红色欧美风论文开题报告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32861375-db29-4808-a529-2d6dbcf9e4d1"/>
  <p:tag name="COMMONDATA" val="eyJoZGlkIjoiN2JmOWIxMmE1NjE4ZDUxNmNhOWNhNjZjMTVmNDRkOTEifQ=="/>
</p:tagLst>
</file>

<file path=ppt/tags/tag2.xml><?xml version="1.0" encoding="utf-8"?>
<p:tagLst xmlns:p="http://schemas.openxmlformats.org/presentationml/2006/main">
  <p:tag name="KSO_WM_DIAGRAM_VIRTUALLY_FRAME" val="{&quot;height&quot;:194.69724409448818,&quot;left&quot;:133.74228346456692,&quot;top&quot;:394.2807874015748,&quot;width&quot;:389.40771653543305}"/>
</p:tagLst>
</file>

<file path=ppt/tags/tag3.xml><?xml version="1.0" encoding="utf-8"?>
<p:tagLst xmlns:p="http://schemas.openxmlformats.org/presentationml/2006/main">
  <p:tag name="KSO_WM_DIAGRAM_VIRTUALLY_FRAME" val="{&quot;height&quot;:194.69724409448818,&quot;left&quot;:133.74228346456692,&quot;top&quot;:394.2807874015748,&quot;width&quot;:389.40771653543305}"/>
</p:tagLst>
</file>

<file path=ppt/tags/tag4.xml><?xml version="1.0" encoding="utf-8"?>
<p:tagLst xmlns:p="http://schemas.openxmlformats.org/presentationml/2006/main">
  <p:tag name="KSO_WM_DIAGRAM_VIRTUALLY_FRAME" val="{&quot;height&quot;:194.69724409448818,&quot;left&quot;:133.74228346456692,&quot;top&quot;:394.2807874015748,&quot;width&quot;:389.40771653543305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Custom 2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93A"/>
      </a:accent1>
      <a:accent2>
        <a:srgbClr val="EA614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2375</Words>
  <Application>WPS 演示</Application>
  <PresentationFormat>宽屏</PresentationFormat>
  <Paragraphs>125</Paragraphs>
  <Slides>20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Arial</vt:lpstr>
      <vt:lpstr>字魂35号-经典雅黑</vt:lpstr>
      <vt:lpstr>黑体</vt:lpstr>
      <vt:lpstr>Aptos</vt:lpstr>
      <vt:lpstr>Segoe UI Light</vt:lpstr>
      <vt:lpstr>A思源黑体—03</vt:lpstr>
      <vt:lpstr>A思源黑体—06</vt:lpstr>
      <vt:lpstr>Calibri</vt:lpstr>
      <vt:lpstr>Open Sans</vt:lpstr>
      <vt:lpstr>Segoe Print</vt:lpstr>
      <vt:lpstr>Calibri</vt:lpstr>
      <vt:lpstr>Segoe UI</vt:lpstr>
      <vt:lpstr>Arial Unicode MS</vt:lpstr>
      <vt:lpstr>等线 Light</vt:lpstr>
      <vt:lpstr>等线</vt:lpstr>
      <vt:lpstr>Lato</vt:lpstr>
      <vt:lpstr>Gill Sans</vt:lpstr>
      <vt:lpstr>Gill Sans MT</vt:lpstr>
      <vt:lpstr>汉仪雅酷黑简</vt:lpstr>
      <vt:lpstr>SWAstro</vt:lpstr>
      <vt:lpstr>Saturday Sans Regular</vt:lpstr>
      <vt:lpstr>Symath</vt:lpstr>
      <vt:lpstr>第一PPT，www.1ppt.com</vt:lpstr>
      <vt:lpstr>自定义设计方案</vt:lpstr>
      <vt:lpstr>Visio.Drawing.15</vt:lpstr>
      <vt:lpstr>Visio.Drawing.15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Tenas</Company>
  <LinksUpToDate>false</LinksUpToDate>
  <SharedDoc>false</SharedDoc>
  <HyperlinksChanged>false</HyperlinksChanged>
  <AppVersion>14.0000</AppVersion>
  <Manager>Tenas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开题报告</dc:title>
  <dc:creator>电子校园网</dc:creator>
  <cp:keywords>www.mcude.com</cp:keywords>
  <dc:description>www.mcude.com; </dc:description>
  <cp:lastModifiedBy>HH</cp:lastModifiedBy>
  <cp:revision>699</cp:revision>
  <dcterms:created xsi:type="dcterms:W3CDTF">2019-10-18T09:17:00Z</dcterms:created>
  <dcterms:modified xsi:type="dcterms:W3CDTF">2025-11-14T06:40:30Z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1C0C7550A4B24B2CB3939C848737CA07_12</vt:lpwstr>
  </property>
  <property fmtid="{D5CDD505-2E9C-101B-9397-08002B2CF9AE}" pid="3" name="KSOProductBuildVer">
    <vt:lpwstr>2052-12.1.0.23542</vt:lpwstr>
  </property>
</Properties>
</file>